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6" r:id="rId1"/>
  </p:sldMasterIdLst>
  <p:notesMasterIdLst>
    <p:notesMasterId r:id="rId17"/>
  </p:notesMasterIdLst>
  <p:sldIdLst>
    <p:sldId id="426" r:id="rId2"/>
    <p:sldId id="433" r:id="rId3"/>
    <p:sldId id="427" r:id="rId4"/>
    <p:sldId id="471" r:id="rId5"/>
    <p:sldId id="474" r:id="rId6"/>
    <p:sldId id="472" r:id="rId7"/>
    <p:sldId id="428" r:id="rId8"/>
    <p:sldId id="429" r:id="rId9"/>
    <p:sldId id="437" r:id="rId10"/>
    <p:sldId id="434" r:id="rId11"/>
    <p:sldId id="430" r:id="rId12"/>
    <p:sldId id="467" r:id="rId13"/>
    <p:sldId id="468" r:id="rId14"/>
    <p:sldId id="431" r:id="rId15"/>
    <p:sldId id="473" r:id="rId16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34" autoAdjust="0"/>
  </p:normalViewPr>
  <p:slideViewPr>
    <p:cSldViewPr>
      <p:cViewPr>
        <p:scale>
          <a:sx n="95" d="100"/>
          <a:sy n="95" d="100"/>
        </p:scale>
        <p:origin x="-1144" y="-192"/>
      </p:cViewPr>
      <p:guideLst>
        <p:guide orient="horz" pos="136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114300" cy="1143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139CB-FC8D-44BF-B5C4-C14ECADF62A0}" type="datetimeFigureOut">
              <a:rPr lang="en-US" smtClean="0"/>
              <a:t>9/18/14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E615-EFDB-420A-87DA-FB6ECB7719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30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78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96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757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1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61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81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338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90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06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06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06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06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1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989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CE615-EFDB-420A-87DA-FB6ECB7719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16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810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71500" y="1234440"/>
            <a:ext cx="3771900" cy="34975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Picture/Visual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71500" y="308610"/>
            <a:ext cx="8001000" cy="72009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86300" y="123444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sz="2400" dirty="0" smtClean="0"/>
              <a:t>You can use this box for text</a:t>
            </a:r>
            <a:endParaRPr lang="en-US" sz="2400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6300" y="236601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5"/>
                </a:solidFill>
              </a:defRPr>
            </a:lvl1pPr>
          </a:lstStyle>
          <a:p>
            <a:r>
              <a:rPr lang="en-US" sz="2400" dirty="0" smtClean="0"/>
              <a:t>Or this box</a:t>
            </a:r>
            <a:endParaRPr lang="en-US" sz="2400" dirty="0"/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686300" y="349758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3"/>
                </a:solidFill>
              </a:defRPr>
            </a:lvl1pPr>
          </a:lstStyle>
          <a:p>
            <a:r>
              <a:rPr lang="en-US" sz="2400" dirty="0" smtClean="0"/>
              <a:t>Or this box.  Move them around, if necessary. Or just delete.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331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15" grpId="0" build="p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71500" y="308610"/>
            <a:ext cx="4914900" cy="411480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71500" y="308610"/>
            <a:ext cx="8001000" cy="41148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85800" y="1028700"/>
            <a:ext cx="3771900" cy="36004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Picture/Visual Here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686300" y="123444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sz="2400" dirty="0" smtClean="0"/>
              <a:t>You can use this box for text</a:t>
            </a:r>
            <a:endParaRPr lang="en-US" sz="24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86300" y="236601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5"/>
                </a:solidFill>
              </a:defRPr>
            </a:lvl1pPr>
          </a:lstStyle>
          <a:p>
            <a:r>
              <a:rPr lang="en-US" sz="2400" dirty="0" smtClean="0"/>
              <a:t>Or this box</a:t>
            </a:r>
            <a:endParaRPr lang="en-US" sz="2400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686300" y="349758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3"/>
                </a:solidFill>
              </a:defRPr>
            </a:lvl1pPr>
          </a:lstStyle>
          <a:p>
            <a:r>
              <a:rPr lang="en-US" sz="2400" dirty="0" smtClean="0"/>
              <a:t>Or this box.  Move them around, if necessary. Or just delete.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7133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build="p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9539"/>
            <a:ext cx="7696200" cy="37385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's Re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 userDrawn="1"/>
        </p:nvGrpSpPr>
        <p:grpSpPr bwMode="auto">
          <a:xfrm>
            <a:off x="457200" y="205740"/>
            <a:ext cx="3086100" cy="617220"/>
            <a:chOff x="457200" y="228600"/>
            <a:chExt cx="3086100" cy="685800"/>
          </a:xfrm>
        </p:grpSpPr>
        <p:sp>
          <p:nvSpPr>
            <p:cNvPr id="4" name="Text Placeholder 1"/>
            <p:cNvSpPr txBox="1">
              <a:spLocks/>
            </p:cNvSpPr>
            <p:nvPr/>
          </p:nvSpPr>
          <p:spPr bwMode="auto">
            <a:xfrm>
              <a:off x="571500" y="468630"/>
              <a:ext cx="2171700" cy="44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</a:pPr>
              <a:r>
                <a:rPr lang="en-US" sz="2400" dirty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228600"/>
              <a:ext cx="3086100" cy="571500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endParaRPr lang="en-US" sz="2400" dirty="0">
                <a:latin typeface="Verdana" pitchFamily="34" charset="0"/>
              </a:endParaRPr>
            </a:p>
          </p:txBody>
        </p:sp>
        <p:sp>
          <p:nvSpPr>
            <p:cNvPr id="6" name="TextBox 43"/>
            <p:cNvSpPr txBox="1">
              <a:spLocks noChangeArrowheads="1"/>
            </p:cNvSpPr>
            <p:nvPr userDrawn="1"/>
          </p:nvSpPr>
          <p:spPr bwMode="auto">
            <a:xfrm>
              <a:off x="638629" y="303612"/>
              <a:ext cx="2857500" cy="581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dirty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1883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Common Mista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>
            <a:grpSpLocks/>
          </p:cNvGrpSpPr>
          <p:nvPr userDrawn="1"/>
        </p:nvGrpSpPr>
        <p:grpSpPr bwMode="auto">
          <a:xfrm>
            <a:off x="228600" y="205741"/>
            <a:ext cx="4800600" cy="651508"/>
            <a:chOff x="304799" y="228600"/>
            <a:chExt cx="3200400" cy="723898"/>
          </a:xfrm>
        </p:grpSpPr>
        <p:sp>
          <p:nvSpPr>
            <p:cNvPr id="23" name="Text Placeholder 1"/>
            <p:cNvSpPr txBox="1">
              <a:spLocks/>
            </p:cNvSpPr>
            <p:nvPr/>
          </p:nvSpPr>
          <p:spPr bwMode="auto">
            <a:xfrm>
              <a:off x="571500" y="468630"/>
              <a:ext cx="2171700" cy="445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Wingdings" pitchFamily="2" charset="2"/>
                <a:buNone/>
              </a:pPr>
              <a:r>
                <a:rPr lang="en-US" sz="2400" dirty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81000" y="228600"/>
              <a:ext cx="2971799" cy="685801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endParaRPr lang="en-US" sz="2400" dirty="0">
                <a:latin typeface="Verdana" pitchFamily="34" charset="0"/>
              </a:endParaRPr>
            </a:p>
          </p:txBody>
        </p:sp>
        <p:sp>
          <p:nvSpPr>
            <p:cNvPr id="25" name="TextBox 43"/>
            <p:cNvSpPr txBox="1">
              <a:spLocks noChangeArrowheads="1"/>
            </p:cNvSpPr>
            <p:nvPr userDrawn="1"/>
          </p:nvSpPr>
          <p:spPr bwMode="auto">
            <a:xfrm>
              <a:off x="304799" y="371143"/>
              <a:ext cx="3200400" cy="581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2800" dirty="0" smtClean="0">
                  <a:solidFill>
                    <a:schemeClr val="bg1"/>
                  </a:solidFill>
                  <a:latin typeface="Orly's Font 2" pitchFamily="66" charset="0"/>
                </a:rPr>
                <a:t>A Common Mistake</a:t>
              </a:r>
              <a:endParaRPr lang="en-US" sz="2800" dirty="0">
                <a:solidFill>
                  <a:schemeClr val="bg1"/>
                </a:solidFill>
                <a:latin typeface="Orly's Font 2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9026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Les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342900" y="205741"/>
            <a:ext cx="3200400" cy="617220"/>
            <a:chOff x="342701" y="228600"/>
            <a:chExt cx="3205966" cy="685800"/>
          </a:xfrm>
        </p:grpSpPr>
        <p:sp>
          <p:nvSpPr>
            <p:cNvPr id="3" name="Text Placeholder 1"/>
            <p:cNvSpPr txBox="1">
              <a:spLocks/>
            </p:cNvSpPr>
            <p:nvPr/>
          </p:nvSpPr>
          <p:spPr>
            <a:xfrm>
              <a:off x="571500" y="468630"/>
              <a:ext cx="2171700" cy="445770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1pPr>
              <a:lvl2pPr marL="5715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2pPr>
              <a:lvl3pPr marL="914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3pPr>
              <a:lvl4pPr marL="12573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4pPr>
              <a:lvl5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Courier New" pitchFamily="49" charset="0"/>
                <a:buChar char="o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dirty="0" smtClean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  <a:endParaRPr lang="en-US" dirty="0">
                <a:solidFill>
                  <a:schemeClr val="bg1"/>
                </a:solidFill>
                <a:latin typeface="Orly's Font 2" pitchFamily="66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42701" y="228600"/>
              <a:ext cx="3205966" cy="685800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8749" y="333044"/>
              <a:ext cx="2633870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  <a:latin typeface="Orly's Font 2" pitchFamily="66" charset="0"/>
                  <a:ea typeface="Verdana" pitchFamily="34" charset="0"/>
                  <a:cs typeface="Verdana" pitchFamily="34" charset="0"/>
                </a:rPr>
                <a:t>Core Lesson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2673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ed Pract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342900" y="205741"/>
            <a:ext cx="3657598" cy="626090"/>
            <a:chOff x="457200" y="228600"/>
            <a:chExt cx="2831689" cy="695656"/>
          </a:xfrm>
        </p:grpSpPr>
        <p:sp>
          <p:nvSpPr>
            <p:cNvPr id="3" name="Text Placeholder 1"/>
            <p:cNvSpPr txBox="1">
              <a:spLocks/>
            </p:cNvSpPr>
            <p:nvPr/>
          </p:nvSpPr>
          <p:spPr>
            <a:xfrm>
              <a:off x="571500" y="468630"/>
              <a:ext cx="2171700" cy="445770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1pPr>
              <a:lvl2pPr marL="5715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2pPr>
              <a:lvl3pPr marL="914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3pPr>
              <a:lvl4pPr marL="12573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4pPr>
              <a:lvl5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Courier New" pitchFamily="49" charset="0"/>
                <a:buChar char="o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dirty="0" smtClean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  <a:endParaRPr lang="en-US" dirty="0">
                <a:solidFill>
                  <a:schemeClr val="bg1"/>
                </a:solidFill>
                <a:latin typeface="Orly's Font 2" pitchFamily="66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57200" y="228600"/>
              <a:ext cx="2831689" cy="685800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5799" y="342900"/>
              <a:ext cx="2603090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  <a:latin typeface="Orly's Font 2" pitchFamily="66" charset="0"/>
                  <a:ea typeface="Verdana" pitchFamily="34" charset="0"/>
                  <a:cs typeface="Verdana" pitchFamily="34" charset="0"/>
                </a:rPr>
                <a:t>Guided Practice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950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ension Activ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342900" y="205740"/>
            <a:ext cx="4115752" cy="626090"/>
            <a:chOff x="457200" y="228600"/>
            <a:chExt cx="2743200" cy="695656"/>
          </a:xfrm>
        </p:grpSpPr>
        <p:sp>
          <p:nvSpPr>
            <p:cNvPr id="4" name="Text Placeholder 1"/>
            <p:cNvSpPr txBox="1">
              <a:spLocks/>
            </p:cNvSpPr>
            <p:nvPr/>
          </p:nvSpPr>
          <p:spPr>
            <a:xfrm>
              <a:off x="571500" y="468630"/>
              <a:ext cx="2171700" cy="445770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1pPr>
              <a:lvl2pPr marL="5715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2pPr>
              <a:lvl3pPr marL="914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3pPr>
              <a:lvl4pPr marL="12573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4pPr>
              <a:lvl5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Courier New" pitchFamily="49" charset="0"/>
                <a:buChar char="o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dirty="0" smtClean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  <a:endParaRPr lang="en-US" dirty="0">
                <a:solidFill>
                  <a:schemeClr val="bg1"/>
                </a:solidFill>
                <a:latin typeface="Orly's Font 2" pitchFamily="66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228600"/>
              <a:ext cx="2743200" cy="685800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09565" y="342900"/>
              <a:ext cx="2514600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  <a:latin typeface="Orly's Font 2" pitchFamily="66" charset="0"/>
                  <a:ea typeface="Verdana" pitchFamily="34" charset="0"/>
                  <a:cs typeface="Verdana" pitchFamily="34" charset="0"/>
                </a:rPr>
                <a:t>Extension Activities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89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eck for Underst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456248" y="205740"/>
            <a:ext cx="2629852" cy="626090"/>
            <a:chOff x="457200" y="228600"/>
            <a:chExt cx="2743200" cy="695656"/>
          </a:xfrm>
        </p:grpSpPr>
        <p:sp>
          <p:nvSpPr>
            <p:cNvPr id="4" name="Text Placeholder 1"/>
            <p:cNvSpPr txBox="1">
              <a:spLocks/>
            </p:cNvSpPr>
            <p:nvPr/>
          </p:nvSpPr>
          <p:spPr>
            <a:xfrm>
              <a:off x="571500" y="468630"/>
              <a:ext cx="2171700" cy="445770"/>
            </a:xfrm>
            <a:prstGeom prst="rect">
              <a:avLst/>
            </a:prstGeom>
          </p:spPr>
          <p:txBody>
            <a:bodyPr/>
            <a:lstStyle>
              <a:lvl1pPr marL="2286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1pPr>
              <a:lvl2pPr marL="5715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2pPr>
              <a:lvl3pPr marL="914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3pPr>
              <a:lvl4pPr marL="12573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4pPr>
              <a:lvl5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Courier New" pitchFamily="49" charset="0"/>
                <a:buChar char="o"/>
                <a:defRPr sz="2400" kern="1200">
                  <a:solidFill>
                    <a:schemeClr val="tx1"/>
                  </a:solidFill>
                  <a:latin typeface="Orly's Font" pitchFamily="66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Wingdings" pitchFamily="2" charset="2"/>
                <a:buNone/>
              </a:pPr>
              <a:r>
                <a:rPr lang="en-US" dirty="0" smtClean="0">
                  <a:solidFill>
                    <a:schemeClr val="bg1"/>
                  </a:solidFill>
                  <a:latin typeface="Orly's Font 2" pitchFamily="66" charset="0"/>
                </a:rPr>
                <a:t>Let’s Review</a:t>
              </a:r>
              <a:endParaRPr lang="en-US" dirty="0">
                <a:solidFill>
                  <a:schemeClr val="bg1"/>
                </a:solidFill>
                <a:latin typeface="Orly's Font 2" pitchFamily="66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228600"/>
              <a:ext cx="2743200" cy="571500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5800" y="342900"/>
              <a:ext cx="2400301" cy="581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  <a:latin typeface="Orly's Font 2" pitchFamily="66" charset="0"/>
                  <a:ea typeface="Verdana" pitchFamily="34" charset="0"/>
                  <a:cs typeface="Verdana" pitchFamily="34" charset="0"/>
                </a:rPr>
                <a:t>Quick Quiz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89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686300" y="1234440"/>
            <a:ext cx="3771900" cy="34975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Insert Picture/Visual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71500" y="308610"/>
            <a:ext cx="8001000" cy="72009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57200" y="133731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sz="2400" dirty="0" smtClean="0"/>
              <a:t>You can use this box for text</a:t>
            </a:r>
            <a:endParaRPr lang="en-US" sz="2400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246888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5"/>
                </a:solidFill>
              </a:defRPr>
            </a:lvl1pPr>
          </a:lstStyle>
          <a:p>
            <a:r>
              <a:rPr lang="en-US" sz="2400" dirty="0" smtClean="0"/>
              <a:t>Or this box</a:t>
            </a:r>
            <a:endParaRPr lang="en-US" sz="2400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57200" y="3600450"/>
            <a:ext cx="4114800" cy="1028700"/>
          </a:xfrm>
        </p:spPr>
        <p:txBody>
          <a:bodyPr/>
          <a:lstStyle>
            <a:lvl1pPr marL="0" indent="0">
              <a:buNone/>
              <a:defRPr>
                <a:solidFill>
                  <a:schemeClr val="accent3"/>
                </a:solidFill>
              </a:defRPr>
            </a:lvl1pPr>
          </a:lstStyle>
          <a:p>
            <a:r>
              <a:rPr lang="en-US" sz="2400" dirty="0" smtClean="0"/>
              <a:t>Or this box.  Move them around, if necessary. Or just delete.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286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1" grpId="0" build="p"/>
      <p:bldP spid="12" grpId="0" build="p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571500" y="1234440"/>
            <a:ext cx="7772400" cy="349758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Insert picture/visual here and drag wherever you’d like.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571500" y="308610"/>
            <a:ext cx="8001000" cy="720090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3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" y="102870"/>
            <a:ext cx="8915400" cy="432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3" name="Picture 2" descr="C:\Users\Eric Westendorf\Dropbox\LearnZillion\marketing\Logo\NEW LOGO!\LearnZillion just the long logo-01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29150"/>
            <a:ext cx="2400300" cy="43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9" r:id="rId2"/>
    <p:sldLayoutId id="2147483702" r:id="rId3"/>
    <p:sldLayoutId id="2147483715" r:id="rId4"/>
    <p:sldLayoutId id="2147483711" r:id="rId5"/>
    <p:sldLayoutId id="2147483713" r:id="rId6"/>
    <p:sldLayoutId id="2147483712" r:id="rId7"/>
    <p:sldLayoutId id="2147483703" r:id="rId8"/>
    <p:sldLayoutId id="2147483705" r:id="rId9"/>
    <p:sldLayoutId id="2147483704" r:id="rId10"/>
    <p:sldLayoutId id="2147483706" r:id="rId11"/>
    <p:sldLayoutId id="2147483730" r:id="rId1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9pPr>
    </p:titleStyle>
    <p:bodyStyle>
      <a:lvl1pPr marL="228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400" kern="1200">
          <a:solidFill>
            <a:schemeClr val="tx1"/>
          </a:solidFill>
          <a:latin typeface="Orly's Font 2" pitchFamily="66" charset="0"/>
          <a:ea typeface="+mn-ea"/>
          <a:cs typeface="+mn-cs"/>
        </a:defRPr>
      </a:lvl1pPr>
      <a:lvl2pPr marL="5715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Orly's Font 2" pitchFamily="66" charset="0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Orly's Font 2" pitchFamily="66" charset="0"/>
          <a:ea typeface="+mn-ea"/>
          <a:cs typeface="+mn-cs"/>
        </a:defRPr>
      </a:lvl3pPr>
      <a:lvl4pPr marL="12573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Orly's Font 2" pitchFamily="66" charset="0"/>
          <a:ea typeface="+mn-ea"/>
          <a:cs typeface="+mn-cs"/>
        </a:defRPr>
      </a:lvl4pPr>
      <a:lvl5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2400" kern="1200">
          <a:solidFill>
            <a:schemeClr val="tx1"/>
          </a:solidFill>
          <a:latin typeface="Orly's Font 2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1200150" y="742950"/>
            <a:ext cx="6515100" cy="61722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accent5"/>
                </a:solidFill>
              </a:rPr>
              <a:t>How do you find the product of 23 x 15 using the area model?</a:t>
            </a:r>
            <a:endParaRPr lang="en-US" sz="2800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514600" y="2582427"/>
            <a:ext cx="3886200" cy="1371600"/>
            <a:chOff x="2400300" y="2383971"/>
            <a:chExt cx="3886200" cy="1371600"/>
          </a:xfrm>
        </p:grpSpPr>
        <p:sp>
          <p:nvSpPr>
            <p:cNvPr id="4" name="Rectangle 3"/>
            <p:cNvSpPr/>
            <p:nvPr/>
          </p:nvSpPr>
          <p:spPr>
            <a:xfrm>
              <a:off x="2400300" y="2383971"/>
              <a:ext cx="3886200" cy="1371600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715000" y="2383971"/>
              <a:ext cx="571500" cy="884256"/>
            </a:xfrm>
            <a:prstGeom prst="rect">
              <a:avLst/>
            </a:prstGeom>
            <a:solidFill>
              <a:schemeClr val="accent3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00300" y="3268227"/>
              <a:ext cx="3314700" cy="467876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15000" y="3268227"/>
              <a:ext cx="571500" cy="467876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714750" y="2059207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78286" y="2060441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3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1288" y="2745007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72134" y="3466683"/>
            <a:ext cx="521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7094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0100" y="1337310"/>
            <a:ext cx="78867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In this lesson you </a:t>
            </a:r>
            <a:r>
              <a:rPr lang="en-US" sz="36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have learned how </a:t>
            </a:r>
            <a:r>
              <a:rPr lang="en-US" sz="36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to multiply multi-digit numbers</a:t>
            </a:r>
            <a:r>
              <a:rPr lang="en-US" sz="3600" dirty="0"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by using the area model.</a:t>
            </a:r>
          </a:p>
          <a:p>
            <a:pPr algn="ctr">
              <a:defRPr/>
            </a:pPr>
            <a:r>
              <a:rPr lang="en-US" sz="36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endParaRPr lang="en-US" sz="3600" dirty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97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620486" y="1085850"/>
            <a:ext cx="76581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Multiply 352 x 32 using the area model. </a:t>
            </a: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24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571500" y="1282533"/>
            <a:ext cx="8229600" cy="878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chemeClr val="accent5"/>
                </a:solidFill>
                <a:latin typeface="Orly's Font 2" pitchFamily="66" charset="0"/>
              </a:rPr>
              <a:t>In your math journal, draw an area model to find the product of 542 x 78.</a:t>
            </a:r>
            <a:endParaRPr lang="en-US" sz="2800" kern="0" dirty="0">
              <a:solidFill>
                <a:schemeClr val="accent5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963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634791" y="2083409"/>
            <a:ext cx="1600200" cy="1464547"/>
            <a:chOff x="3699786" y="1843873"/>
            <a:chExt cx="1600200" cy="1464547"/>
          </a:xfrm>
        </p:grpSpPr>
        <p:sp>
          <p:nvSpPr>
            <p:cNvPr id="2" name="Rectangle 1"/>
            <p:cNvSpPr/>
            <p:nvPr/>
          </p:nvSpPr>
          <p:spPr>
            <a:xfrm>
              <a:off x="4177711" y="1843873"/>
              <a:ext cx="342900" cy="5715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704412" y="1843873"/>
              <a:ext cx="342900" cy="5715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704412" y="2567773"/>
              <a:ext cx="342900" cy="5715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177711" y="2559819"/>
              <a:ext cx="342900" cy="5715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99786" y="2559819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accent5"/>
                  </a:solidFill>
                  <a:latin typeface="Orly's Font 2" pitchFamily="66" charset="0"/>
                  <a:ea typeface="Verdana" pitchFamily="34" charset="0"/>
                  <a:cs typeface="Verdana" pitchFamily="34" charset="0"/>
                </a:rPr>
                <a:t>x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3699786" y="3308420"/>
              <a:ext cx="1600200" cy="0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>
            <a:spLocks noChangeArrowheads="1"/>
          </p:cNvSpPr>
          <p:nvPr/>
        </p:nvSpPr>
        <p:spPr bwMode="gray">
          <a:xfrm>
            <a:off x="659423" y="971550"/>
            <a:ext cx="8229600" cy="125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chemeClr val="accent5"/>
                </a:solidFill>
                <a:latin typeface="Orly's Font 2" pitchFamily="66" charset="0"/>
              </a:rPr>
              <a:t>Roll a dice 4 times to fill in the blanks and create a multiplication problem like the one below.  </a:t>
            </a:r>
            <a:endParaRPr lang="en-US" sz="2800" kern="0" dirty="0">
              <a:solidFill>
                <a:schemeClr val="accent5"/>
              </a:solidFill>
              <a:latin typeface="Orly's Font 2" pitchFamily="66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gray">
          <a:xfrm>
            <a:off x="679520" y="3895838"/>
            <a:ext cx="8229600" cy="490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chemeClr val="accent3"/>
                </a:solidFill>
                <a:latin typeface="Orly's Font 2" pitchFamily="66" charset="0"/>
              </a:rPr>
              <a:t>Use the area model to find the product.</a:t>
            </a:r>
            <a:endParaRPr lang="en-US" sz="2800" kern="0" dirty="0">
              <a:solidFill>
                <a:schemeClr val="accent3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788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710921" y="971550"/>
            <a:ext cx="8001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1).  Find the multiplication sentence that matches the model below.</a:t>
            </a: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57300" y="2573034"/>
            <a:ext cx="3886200" cy="1371600"/>
            <a:chOff x="2400300" y="2383971"/>
            <a:chExt cx="3886200" cy="1371600"/>
          </a:xfrm>
        </p:grpSpPr>
        <p:sp>
          <p:nvSpPr>
            <p:cNvPr id="6" name="Rectangle 5"/>
            <p:cNvSpPr/>
            <p:nvPr/>
          </p:nvSpPr>
          <p:spPr>
            <a:xfrm>
              <a:off x="2400300" y="2383971"/>
              <a:ext cx="3886200" cy="1371600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15000" y="2383971"/>
              <a:ext cx="571500" cy="884256"/>
            </a:xfrm>
            <a:prstGeom prst="rect">
              <a:avLst/>
            </a:prstGeom>
            <a:solidFill>
              <a:schemeClr val="accent3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400300" y="3268227"/>
              <a:ext cx="3314700" cy="467876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715000" y="3268227"/>
              <a:ext cx="571500" cy="467876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48973" y="2093218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40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8738" y="2093218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7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988" y="2730590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834" y="3405165"/>
            <a:ext cx="521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3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 bwMode="auto">
          <a:xfrm>
            <a:off x="6172200" y="2119302"/>
            <a:ext cx="3525402" cy="226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24 x 37</a:t>
            </a:r>
          </a:p>
          <a:p>
            <a:pPr marL="514350" indent="-514350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47 x 23</a:t>
            </a:r>
          </a:p>
          <a:p>
            <a:pPr marL="514350" indent="-514350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47 + 23</a:t>
            </a:r>
          </a:p>
          <a:p>
            <a:pPr marL="514350" indent="-514350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60 x 10</a:t>
            </a:r>
          </a:p>
          <a:p>
            <a:pPr marL="514350" indent="-514350">
              <a:buFont typeface="Wingdings" pitchFamily="2" charset="2"/>
              <a:buAutoNum type="alphaUcPeriod"/>
            </a:pP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548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/>
      <p:bldP spid="12" grpId="0"/>
      <p:bldP spid="13" grpId="0"/>
      <p:bldP spid="1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685800" y="1234440"/>
            <a:ext cx="80010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2) Multiply 351 x 62 using an area model.</a:t>
            </a:r>
          </a:p>
          <a:p>
            <a:pPr marL="0" indent="0">
              <a:buFont typeface="Wingdings" pitchFamily="2" charset="2"/>
              <a:buNone/>
            </a:pP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2800" dirty="0" smtClean="0">
              <a:solidFill>
                <a:schemeClr val="accent5"/>
              </a:solidFill>
              <a:latin typeface="Orly's Font 2" pitchFamily="66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  <a:p>
            <a:pPr marL="0" indent="0">
              <a:buFont typeface="Wingdings" pitchFamily="2" charset="2"/>
              <a:buNone/>
            </a:pP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475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0100" y="1337310"/>
            <a:ext cx="74295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In this lesson you </a:t>
            </a:r>
            <a:r>
              <a:rPr lang="en-US" sz="36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will learn how to multiply multi-digit numbers</a:t>
            </a:r>
            <a:r>
              <a:rPr lang="en-US" sz="36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by </a:t>
            </a:r>
            <a:r>
              <a:rPr lang="en-US" sz="36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using the area model.</a:t>
            </a:r>
            <a:endParaRPr lang="en-US" sz="3600" dirty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56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14400" y="1234440"/>
            <a:ext cx="7315200" cy="144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u="sng" dirty="0" smtClean="0">
                <a:solidFill>
                  <a:schemeClr val="accent1"/>
                </a:solidFill>
                <a:latin typeface="Orly's Font 2" pitchFamily="66" charset="0"/>
              </a:rPr>
              <a:t>Product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 – The result when two numbers are multiplied.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For Example: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4 x 5 = 20</a:t>
            </a: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914900" y="3143250"/>
            <a:ext cx="800100" cy="5715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829300" y="3143250"/>
            <a:ext cx="571500" cy="28575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00800" y="2778881"/>
            <a:ext cx="166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product</a:t>
            </a:r>
          </a:p>
        </p:txBody>
      </p:sp>
    </p:spTree>
    <p:extLst>
      <p:ext uri="{BB962C8B-B14F-4D97-AF65-F5344CB8AC3E}">
        <p14:creationId xmlns:p14="http://schemas.microsoft.com/office/powerpoint/2010/main" val="654039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14400" y="1234440"/>
            <a:ext cx="7315200" cy="373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Multiplication is repeated addition.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32 + 32 + 32 + 32 + 32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3"/>
                </a:solidFill>
                <a:latin typeface="Orly's Font 2" pitchFamily="66" charset="0"/>
              </a:rPr>
              <a:t>32 x 5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6057900" y="2834815"/>
            <a:ext cx="2651759" cy="1337310"/>
          </a:xfrm>
          <a:prstGeom prst="cloudCallout">
            <a:avLst>
              <a:gd name="adj1" fmla="val -73540"/>
              <a:gd name="adj2" fmla="val -1961"/>
            </a:avLst>
          </a:prstGeom>
          <a:solidFill>
            <a:schemeClr val="accent4"/>
          </a:solidFill>
          <a:ln w="38100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 dirty="0" smtClean="0">
              <a:solidFill>
                <a:schemeClr val="accent4">
                  <a:lumMod val="50000"/>
                </a:schemeClr>
              </a:solidFill>
              <a:latin typeface="Orly's Font 2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97929" y="3175283"/>
            <a:ext cx="217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Multiplication is faster!</a:t>
            </a:r>
          </a:p>
        </p:txBody>
      </p:sp>
    </p:spTree>
    <p:extLst>
      <p:ext uri="{BB962C8B-B14F-4D97-AF65-F5344CB8AC3E}">
        <p14:creationId xmlns:p14="http://schemas.microsoft.com/office/powerpoint/2010/main" val="290497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800100" y="944000"/>
            <a:ext cx="7315200" cy="373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Multiplication sentences can be represented by using an array.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  <p:sp>
        <p:nvSpPr>
          <p:cNvPr id="2" name="Sun 1"/>
          <p:cNvSpPr/>
          <p:nvPr/>
        </p:nvSpPr>
        <p:spPr>
          <a:xfrm>
            <a:off x="2286000" y="2417005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6" name="Sun 5"/>
          <p:cNvSpPr/>
          <p:nvPr/>
        </p:nvSpPr>
        <p:spPr>
          <a:xfrm>
            <a:off x="2286000" y="3005064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9" name="Sun 8"/>
          <p:cNvSpPr/>
          <p:nvPr/>
        </p:nvSpPr>
        <p:spPr>
          <a:xfrm>
            <a:off x="2319913" y="3600450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0" name="Sun 9"/>
          <p:cNvSpPr/>
          <p:nvPr/>
        </p:nvSpPr>
        <p:spPr>
          <a:xfrm>
            <a:off x="2311121" y="4179486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1" name="Sun 10"/>
          <p:cNvSpPr/>
          <p:nvPr/>
        </p:nvSpPr>
        <p:spPr>
          <a:xfrm>
            <a:off x="2885552" y="2434129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2" name="Sun 11"/>
          <p:cNvSpPr/>
          <p:nvPr/>
        </p:nvSpPr>
        <p:spPr>
          <a:xfrm>
            <a:off x="2885552" y="3022188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3" name="Sun 12"/>
          <p:cNvSpPr/>
          <p:nvPr/>
        </p:nvSpPr>
        <p:spPr>
          <a:xfrm>
            <a:off x="2919465" y="3617574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4" name="Sun 13"/>
          <p:cNvSpPr/>
          <p:nvPr/>
        </p:nvSpPr>
        <p:spPr>
          <a:xfrm>
            <a:off x="2910673" y="4196610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5" name="Sun 14"/>
          <p:cNvSpPr/>
          <p:nvPr/>
        </p:nvSpPr>
        <p:spPr>
          <a:xfrm>
            <a:off x="3429000" y="2441204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6" name="Sun 15"/>
          <p:cNvSpPr/>
          <p:nvPr/>
        </p:nvSpPr>
        <p:spPr>
          <a:xfrm>
            <a:off x="3429000" y="3029263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7" name="Sun 16"/>
          <p:cNvSpPr/>
          <p:nvPr/>
        </p:nvSpPr>
        <p:spPr>
          <a:xfrm>
            <a:off x="3462913" y="3624649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8" name="Sun 17"/>
          <p:cNvSpPr/>
          <p:nvPr/>
        </p:nvSpPr>
        <p:spPr>
          <a:xfrm>
            <a:off x="3454121" y="4203685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9" name="Sun 18"/>
          <p:cNvSpPr/>
          <p:nvPr/>
        </p:nvSpPr>
        <p:spPr>
          <a:xfrm>
            <a:off x="4114800" y="2438231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0" name="Sun 19"/>
          <p:cNvSpPr/>
          <p:nvPr/>
        </p:nvSpPr>
        <p:spPr>
          <a:xfrm>
            <a:off x="4114800" y="3026290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1" name="Sun 20"/>
          <p:cNvSpPr/>
          <p:nvPr/>
        </p:nvSpPr>
        <p:spPr>
          <a:xfrm>
            <a:off x="4148713" y="3621676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2" name="Sun 21"/>
          <p:cNvSpPr/>
          <p:nvPr/>
        </p:nvSpPr>
        <p:spPr>
          <a:xfrm>
            <a:off x="4139921" y="4200712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3" name="Sun 22"/>
          <p:cNvSpPr/>
          <p:nvPr/>
        </p:nvSpPr>
        <p:spPr>
          <a:xfrm>
            <a:off x="4800600" y="2448279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4" name="Sun 23"/>
          <p:cNvSpPr/>
          <p:nvPr/>
        </p:nvSpPr>
        <p:spPr>
          <a:xfrm>
            <a:off x="4800600" y="3036338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5" name="Sun 24"/>
          <p:cNvSpPr/>
          <p:nvPr/>
        </p:nvSpPr>
        <p:spPr>
          <a:xfrm>
            <a:off x="4834513" y="3631724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6" name="Sun 25"/>
          <p:cNvSpPr/>
          <p:nvPr/>
        </p:nvSpPr>
        <p:spPr>
          <a:xfrm>
            <a:off x="4825721" y="4210760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7" name="Sun 26"/>
          <p:cNvSpPr/>
          <p:nvPr/>
        </p:nvSpPr>
        <p:spPr>
          <a:xfrm>
            <a:off x="5486400" y="2434129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8" name="Sun 27"/>
          <p:cNvSpPr/>
          <p:nvPr/>
        </p:nvSpPr>
        <p:spPr>
          <a:xfrm>
            <a:off x="5486400" y="3022188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9" name="Sun 28"/>
          <p:cNvSpPr/>
          <p:nvPr/>
        </p:nvSpPr>
        <p:spPr>
          <a:xfrm>
            <a:off x="5520313" y="3617574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0" name="Sun 29"/>
          <p:cNvSpPr/>
          <p:nvPr/>
        </p:nvSpPr>
        <p:spPr>
          <a:xfrm>
            <a:off x="5511521" y="4196610"/>
            <a:ext cx="457200" cy="457200"/>
          </a:xfrm>
          <a:prstGeom prst="sun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412" y="3221880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877408" y="1910909"/>
            <a:ext cx="418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6</a:t>
            </a:r>
            <a:endParaRPr lang="en-US" sz="2800" dirty="0" smtClean="0">
              <a:solidFill>
                <a:schemeClr val="accent5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15100" y="3233664"/>
            <a:ext cx="2013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3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4 x 6 = 24</a:t>
            </a:r>
          </a:p>
        </p:txBody>
      </p:sp>
    </p:spTree>
    <p:extLst>
      <p:ext uri="{BB962C8B-B14F-4D97-AF65-F5344CB8AC3E}">
        <p14:creationId xmlns:p14="http://schemas.microsoft.com/office/powerpoint/2010/main" val="290195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14400" y="1234440"/>
            <a:ext cx="7315200" cy="373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Multiplying by powers of 10.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36 x 1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 = 36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36 x 1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00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 = 3,6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00</a:t>
            </a: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36 x 1,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000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 = 36,</a:t>
            </a: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000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 smtClean="0">
              <a:solidFill>
                <a:schemeClr val="accent5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79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14400" y="1234440"/>
            <a:ext cx="7315200" cy="144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Multiplying each digit as if it represents a number of “ones.”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</a:rPr>
              <a:t>It is important to remember the place value of each digit.</a:t>
            </a:r>
          </a:p>
          <a:p>
            <a:pPr marL="0" indent="0" algn="ctr">
              <a:buFont typeface="Wingdings" pitchFamily="2" charset="2"/>
              <a:buNone/>
            </a:pPr>
            <a:endParaRPr lang="en-US" sz="2800" dirty="0">
              <a:solidFill>
                <a:schemeClr val="accent5"/>
              </a:solidFill>
              <a:latin typeface="Orly's Font 2" pitchFamily="66" charset="0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3"/>
                </a:solidFill>
                <a:latin typeface="Orly's Font 2" pitchFamily="66" charset="0"/>
              </a:rPr>
              <a:t>36 x 5  = 30 x 5  +  6 x 5 </a:t>
            </a:r>
            <a:endParaRPr lang="en-US" sz="2800" dirty="0">
              <a:solidFill>
                <a:schemeClr val="accent3"/>
              </a:solidFill>
              <a:latin typeface="Orly's Font 2" pitchFamily="66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286000" y="4517990"/>
            <a:ext cx="457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114800" y="4517990"/>
            <a:ext cx="4572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909059" y="4517990"/>
            <a:ext cx="3429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693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14400" y="1234440"/>
            <a:ext cx="73152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Multiply 23 x 15 using the area model.</a:t>
            </a: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5900" y="3317686"/>
            <a:ext cx="3886200" cy="13716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00600" y="3318920"/>
            <a:ext cx="571500" cy="1362968"/>
          </a:xfrm>
          <a:prstGeom prst="rect">
            <a:avLst/>
          </a:prstGeom>
          <a:solidFill>
            <a:schemeClr val="accent3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85900" y="4201942"/>
            <a:ext cx="3314700" cy="467876"/>
          </a:xfrm>
          <a:prstGeom prst="rect">
            <a:avLst/>
          </a:prstGeom>
          <a:solidFill>
            <a:schemeClr val="accent4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26349" y="4201942"/>
            <a:ext cx="545751" cy="463028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6050" y="2794466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9586" y="2795700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3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588" y="3480266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3434" y="4201942"/>
            <a:ext cx="521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0348" y="3480266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200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10348" y="4202649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100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76735" y="3488823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30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4166066"/>
            <a:ext cx="6368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15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0" y="2063089"/>
            <a:ext cx="98456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200</a:t>
            </a:r>
          </a:p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100</a:t>
            </a:r>
          </a:p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30</a:t>
            </a:r>
          </a:p>
          <a:p>
            <a:r>
              <a:rPr lang="en-US" sz="2800" u="sng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+  15</a:t>
            </a:r>
          </a:p>
          <a:p>
            <a:r>
              <a:rPr lang="en-US" sz="2800" dirty="0" smtClean="0">
                <a:solidFill>
                  <a:schemeClr val="accent3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445</a:t>
            </a:r>
          </a:p>
        </p:txBody>
      </p:sp>
      <p:sp>
        <p:nvSpPr>
          <p:cNvPr id="2" name="Oval 1"/>
          <p:cNvSpPr/>
          <p:nvPr/>
        </p:nvSpPr>
        <p:spPr>
          <a:xfrm>
            <a:off x="732588" y="3385433"/>
            <a:ext cx="632104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2686050" y="2691076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85562" y="2691076"/>
            <a:ext cx="349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x</a:t>
            </a:r>
          </a:p>
        </p:txBody>
      </p:sp>
      <p:sp>
        <p:nvSpPr>
          <p:cNvPr id="20" name="Oval 19"/>
          <p:cNvSpPr/>
          <p:nvPr/>
        </p:nvSpPr>
        <p:spPr>
          <a:xfrm>
            <a:off x="730861" y="4099259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686049" y="2700936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30860" y="3423553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738269" y="2691076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5459" y="1857187"/>
            <a:ext cx="1334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 + 3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45305" y="1872883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0 + 5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171700" y="1657350"/>
            <a:ext cx="514350" cy="187025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801898" y="1672925"/>
            <a:ext cx="542925" cy="187025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4738268" y="2722367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732588" y="4099259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78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2" grpId="0" animBg="1"/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 bwMode="auto">
          <a:xfrm>
            <a:off x="958990" y="972303"/>
            <a:ext cx="75438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2pPr>
            <a:lvl3pPr marL="914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3pPr>
            <a:lvl4pPr marL="12573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4pPr>
            <a:lvl5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Orly's Font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</a:rPr>
              <a:t>Multiply 225 x 12 using the area model.</a:t>
            </a:r>
            <a:endParaRPr lang="en-US" sz="2800" dirty="0">
              <a:solidFill>
                <a:schemeClr val="accent1"/>
              </a:solidFill>
              <a:latin typeface="Orly's Font 2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36820" y="2753605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0116" y="2764891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3408" y="3439405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4254" y="4161081"/>
            <a:ext cx="521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079570" y="3312701"/>
            <a:ext cx="4800600" cy="1371600"/>
            <a:chOff x="1485900" y="2618303"/>
            <a:chExt cx="4800600" cy="1371600"/>
          </a:xfrm>
        </p:grpSpPr>
        <p:sp>
          <p:nvSpPr>
            <p:cNvPr id="5" name="Rectangle 4"/>
            <p:cNvSpPr/>
            <p:nvPr/>
          </p:nvSpPr>
          <p:spPr>
            <a:xfrm>
              <a:off x="1485900" y="2618303"/>
              <a:ext cx="4800600" cy="1371600"/>
            </a:xfrm>
            <a:prstGeom prst="rect">
              <a:avLst/>
            </a:prstGeom>
            <a:solidFill>
              <a:schemeClr val="accent2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800600" y="2618303"/>
              <a:ext cx="914400" cy="703738"/>
            </a:xfrm>
            <a:prstGeom prst="rect">
              <a:avLst/>
            </a:prstGeom>
            <a:solidFill>
              <a:schemeClr val="accent3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85900" y="3304103"/>
              <a:ext cx="3314700" cy="666332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800600" y="3322041"/>
              <a:ext cx="914400" cy="648394"/>
            </a:xfrm>
            <a:prstGeom prst="rect">
              <a:avLst/>
            </a:prstGeom>
            <a:solidFill>
              <a:schemeClr val="accent5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5715000" y="2624563"/>
              <a:ext cx="571500" cy="697478"/>
            </a:xfrm>
            <a:prstGeom prst="rect">
              <a:avLst/>
            </a:prstGeom>
            <a:solidFill>
              <a:schemeClr val="accent4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4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882810" y="3406090"/>
            <a:ext cx="1197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2000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94270" y="3402371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200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06529" y="4079026"/>
            <a:ext cx="689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40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08670" y="2789481"/>
            <a:ext cx="74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5</a:t>
            </a:r>
            <a:endParaRPr lang="en-US" sz="2800" dirty="0" smtClean="0">
              <a:solidFill>
                <a:schemeClr val="accent1"/>
              </a:solidFill>
              <a:latin typeface="Orly's Font 2" pitchFamily="66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120" y="4079026"/>
            <a:ext cx="1028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rly's Font 2" pitchFamily="66" charset="0"/>
                <a:ea typeface="Verdana" pitchFamily="34" charset="0"/>
                <a:cs typeface="Verdana" pitchFamily="34" charset="0"/>
              </a:rPr>
              <a:t>4</a:t>
            </a:r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08670" y="3418159"/>
            <a:ext cx="689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50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5204" y="4117201"/>
            <a:ext cx="689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Orly's Font 2" pitchFamily="66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sz="2800" dirty="0" smtClean="0">
                <a:latin typeface="Orly's Font 2" pitchFamily="66" charset="0"/>
                <a:ea typeface="Verdana" pitchFamily="34" charset="0"/>
                <a:cs typeface="Verdana" pitchFamily="34" charset="0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84285" y="1548702"/>
            <a:ext cx="1350050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2000</a:t>
            </a:r>
          </a:p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  400</a:t>
            </a:r>
          </a:p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 200</a:t>
            </a:r>
          </a:p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   40</a:t>
            </a:r>
          </a:p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   50</a:t>
            </a:r>
          </a:p>
          <a:p>
            <a:r>
              <a:rPr lang="en-US" sz="2800" u="sng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+    10</a:t>
            </a:r>
          </a:p>
          <a:p>
            <a:r>
              <a:rPr lang="en-US" sz="2800" dirty="0" smtClean="0">
                <a:solidFill>
                  <a:schemeClr val="accent3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 2700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9519" y="1688621"/>
            <a:ext cx="2394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200 + 20+ 5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08034" y="1688621"/>
            <a:ext cx="1897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1</a:t>
            </a:r>
            <a:r>
              <a:rPr lang="en-US" sz="2800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0 + 2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2277836" y="1473088"/>
            <a:ext cx="514350" cy="187025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08034" y="1488663"/>
            <a:ext cx="542925" cy="187025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1851251" y="2622902"/>
            <a:ext cx="962287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325159" y="3276825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851251" y="2639698"/>
            <a:ext cx="962288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291247" y="4054740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497110" y="2623350"/>
            <a:ext cx="657068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98782" y="3266308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483057" y="2623350"/>
            <a:ext cx="657068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291246" y="4038223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5308670" y="2650215"/>
            <a:ext cx="657068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332696" y="3276825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5308670" y="2651419"/>
            <a:ext cx="657068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291245" y="4068188"/>
            <a:ext cx="633831" cy="62661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 err="1" smtClean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4666" y="2601299"/>
            <a:ext cx="349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5"/>
                </a:solidFill>
                <a:latin typeface="Orly's Font 2" pitchFamily="66" charset="0"/>
                <a:ea typeface="Verdana" pitchFamily="34" charset="0"/>
                <a:cs typeface="Verdana" pitchFamily="34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38491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8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11" grpId="0"/>
      <p:bldP spid="12" grpId="0"/>
      <p:bldP spid="13" grpId="0"/>
      <p:bldP spid="15" grpId="0"/>
      <p:bldP spid="16" grpId="0"/>
      <p:bldP spid="18" grpId="0"/>
      <p:bldP spid="14" grpId="0"/>
      <p:bldP spid="19" grpId="0"/>
      <p:bldP spid="20" grpId="0"/>
      <p:bldP spid="22" grpId="0"/>
      <p:bldP spid="23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</p:bldLst>
  </p:timing>
</p:sld>
</file>

<file path=ppt/theme/theme1.xml><?xml version="1.0" encoding="utf-8"?>
<a:theme xmlns:a="http://schemas.openxmlformats.org/drawingml/2006/main" name="Office Theme">
  <a:themeElements>
    <a:clrScheme name="Learn Zillion">
      <a:dk1>
        <a:sysClr val="windowText" lastClr="000000"/>
      </a:dk1>
      <a:lt1>
        <a:sysClr val="window" lastClr="FFFFFF"/>
      </a:lt1>
      <a:dk2>
        <a:srgbClr val="7F7F7F"/>
      </a:dk2>
      <a:lt2>
        <a:srgbClr val="BFBFBF"/>
      </a:lt2>
      <a:accent1>
        <a:srgbClr val="0078AE"/>
      </a:accent1>
      <a:accent2>
        <a:srgbClr val="00BCE4"/>
      </a:accent2>
      <a:accent3>
        <a:srgbClr val="E86D1F"/>
      </a:accent3>
      <a:accent4>
        <a:srgbClr val="FFD200"/>
      </a:accent4>
      <a:accent5>
        <a:srgbClr val="5E9732"/>
      </a:accent5>
      <a:accent6>
        <a:srgbClr val="8DC63F"/>
      </a:accent6>
      <a:hlink>
        <a:srgbClr val="000000"/>
      </a:hlink>
      <a:folHlink>
        <a:srgbClr val="000000"/>
      </a:folHlink>
    </a:clrScheme>
    <a:fontScheme name="Learn Zill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38100">
          <a:solidFill>
            <a:schemeClr val="accent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 dirty="0" smtClean="0">
            <a:latin typeface="Orly's Font" pitchFamily="66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6118</TotalTime>
  <Words>360</Words>
  <Application>Microsoft Macintosh PowerPoint</Application>
  <PresentationFormat>On-screen Show (16:9)</PresentationFormat>
  <Paragraphs>105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Orly's Font 2</vt:lpstr>
      <vt:lpstr>Verdana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TM2-1</dc:creator>
  <cp:lastModifiedBy>Cheryl Wasserman</cp:lastModifiedBy>
  <cp:revision>264</cp:revision>
  <dcterms:created xsi:type="dcterms:W3CDTF">2011-06-12T17:04:43Z</dcterms:created>
  <dcterms:modified xsi:type="dcterms:W3CDTF">2014-09-18T15:04:50Z</dcterms:modified>
</cp:coreProperties>
</file>